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91" r:id="rId5"/>
    <p:sldId id="292" r:id="rId6"/>
    <p:sldId id="293" r:id="rId7"/>
    <p:sldId id="260" r:id="rId8"/>
    <p:sldId id="294" r:id="rId9"/>
    <p:sldId id="267" r:id="rId10"/>
    <p:sldId id="296" r:id="rId11"/>
    <p:sldId id="297" r:id="rId12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4"/>
      <p:italic r:id="rId15"/>
    </p:embeddedFont>
    <p:embeddedFont>
      <p:font typeface="Avenir Heavy" panose="02000503020000020003" pitchFamily="2" charset="0"/>
      <p:bold r:id="rId16"/>
      <p:italic r:id="rId17"/>
      <p:boldItalic r:id="rId18"/>
    </p:embeddedFont>
    <p:embeddedFont>
      <p:font typeface="Avenir Medium" panose="02000503020000020003" pitchFamily="2" charset="0"/>
      <p:regular r:id="rId19"/>
      <p:italic r:id="rId20"/>
    </p:embeddedFont>
    <p:embeddedFont>
      <p:font typeface="Fira Sans Condensed" panose="020F0502020204030204" pitchFamily="34" charset="0"/>
      <p:regular r:id="rId21"/>
      <p:bold r:id="rId22"/>
      <p:italic r:id="rId23"/>
      <p:boldItalic r:id="rId24"/>
    </p:embeddedFont>
    <p:embeddedFont>
      <p:font typeface="Fira Sans Condensed Light" panose="020F0302020204030204" pitchFamily="34" charset="0"/>
      <p:regular r:id="rId25"/>
      <p:bold r:id="rId26"/>
      <p:italic r:id="rId27"/>
      <p:boldItalic r:id="rId28"/>
    </p:embeddedFont>
    <p:embeddedFont>
      <p:font typeface="Rajdhani" panose="02000000000000000000" pitchFamily="2" charset="77"/>
      <p:regular r:id="rId29"/>
      <p:bold r:id="rId30"/>
    </p:embeddedFont>
    <p:embeddedFont>
      <p:font typeface="Roboto Condensed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6BA5C8-D351-4CE0-9472-FC5E8F777E93}">
  <a:tblStyle styleId="{A36BA5C8-D351-4CE0-9472-FC5E8F777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85"/>
    <p:restoredTop sz="94620"/>
  </p:normalViewPr>
  <p:slideViewPr>
    <p:cSldViewPr snapToGrid="0">
      <p:cViewPr>
        <p:scale>
          <a:sx n="92" d="100"/>
          <a:sy n="92" d="100"/>
        </p:scale>
        <p:origin x="312" y="912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48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1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09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https://miro.medium.com/max/960/0*O4k602EVv7smbTF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mlv4xkdrf2yq.i.optimole.com/cb:0l1_~a759/w:850/h:498/q:mauto/https:/datagen.tech/app/uploads/2022/11/image2-1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https://i0.wp.com/sefiks.com/wp-content/uploads/2022/01/facial-landmarks-mediapipe-scaled.jpg?ssl=1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817399" y="795550"/>
            <a:ext cx="4825155" cy="2724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latin typeface="Avenir Medium" panose="02000503020000020003" pitchFamily="2" charset="0"/>
              </a:rPr>
              <a:t>DETEKCIJA LICA RAZLIČITIM METODAMA</a:t>
            </a:r>
            <a:endParaRPr sz="4000" dirty="0">
              <a:latin typeface="Avenir Medium" panose="02000503020000020003" pitchFamily="2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817400" y="3519777"/>
            <a:ext cx="5041796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Raspoznavanje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uzoraka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strojno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učenje</a:t>
            </a:r>
            <a:r>
              <a:rPr lang="en" dirty="0">
                <a:latin typeface="Avenir Book" panose="02000503020000020003" pitchFamily="2" charset="0"/>
              </a:rPr>
              <a:t> – </a:t>
            </a:r>
            <a:r>
              <a:rPr lang="en" dirty="0" err="1">
                <a:latin typeface="Avenir Book" panose="02000503020000020003" pitchFamily="2" charset="0"/>
              </a:rPr>
              <a:t>Projektni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zadatak</a:t>
            </a: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;p15">
            <a:extLst>
              <a:ext uri="{FF2B5EF4-FFF2-40B4-BE49-F238E27FC236}">
                <a16:creationId xmlns:a16="http://schemas.microsoft.com/office/drawing/2014/main" id="{3D203652-1B21-D535-99B1-6B926F4B0951}"/>
              </a:ext>
            </a:extLst>
          </p:cNvPr>
          <p:cNvSpPr txBox="1">
            <a:spLocks/>
          </p:cNvSpPr>
          <p:nvPr/>
        </p:nvSpPr>
        <p:spPr>
          <a:xfrm>
            <a:off x="7171962" y="4055056"/>
            <a:ext cx="1370342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/>
            <a:r>
              <a:rPr lang="en-GB" dirty="0">
                <a:latin typeface="Avenir Book" panose="02000503020000020003" pitchFamily="2" charset="0"/>
              </a:rPr>
              <a:t>Karla </a:t>
            </a:r>
            <a:r>
              <a:rPr lang="en-GB" dirty="0" err="1">
                <a:latin typeface="Avenir Book" panose="02000503020000020003" pitchFamily="2" charset="0"/>
              </a:rPr>
              <a:t>Fehir</a:t>
            </a:r>
            <a:endParaRPr lang="en-GB" dirty="0">
              <a:latin typeface="Avenir Book" panose="02000503020000020003" pitchFamily="2" charset="0"/>
            </a:endParaRPr>
          </a:p>
          <a:p>
            <a:pPr marL="0" indent="0" algn="r"/>
            <a:r>
              <a:rPr lang="en-GB" dirty="0">
                <a:latin typeface="Avenir Book" panose="02000503020000020003" pitchFamily="2" charset="0"/>
              </a:rPr>
              <a:t>Osijek 2023.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ABB147-DF3A-059F-5327-BE83BBA043CF}"/>
              </a:ext>
            </a:extLst>
          </p:cNvPr>
          <p:cNvGraphicFramePr>
            <a:graphicFrameLocks noGrp="1"/>
          </p:cNvGraphicFramePr>
          <p:nvPr/>
        </p:nvGraphicFramePr>
        <p:xfrm>
          <a:off x="898452" y="1588155"/>
          <a:ext cx="7347096" cy="2335259"/>
        </p:xfrm>
        <a:graphic>
          <a:graphicData uri="http://schemas.openxmlformats.org/drawingml/2006/table">
            <a:tbl>
              <a:tblPr firstRow="1" firstCol="1" bandRow="1">
                <a:tableStyleId>{A36BA5C8-D351-4CE0-9472-FC5E8F777E93}</a:tableStyleId>
              </a:tblPr>
              <a:tblGrid>
                <a:gridCol w="1223973">
                  <a:extLst>
                    <a:ext uri="{9D8B030D-6E8A-4147-A177-3AD203B41FA5}">
                      <a16:colId xmlns:a16="http://schemas.microsoft.com/office/drawing/2014/main" val="370403822"/>
                    </a:ext>
                  </a:extLst>
                </a:gridCol>
                <a:gridCol w="1223973">
                  <a:extLst>
                    <a:ext uri="{9D8B030D-6E8A-4147-A177-3AD203B41FA5}">
                      <a16:colId xmlns:a16="http://schemas.microsoft.com/office/drawing/2014/main" val="248304448"/>
                    </a:ext>
                  </a:extLst>
                </a:gridCol>
                <a:gridCol w="1591490">
                  <a:extLst>
                    <a:ext uri="{9D8B030D-6E8A-4147-A177-3AD203B41FA5}">
                      <a16:colId xmlns:a16="http://schemas.microsoft.com/office/drawing/2014/main" val="236048636"/>
                    </a:ext>
                  </a:extLst>
                </a:gridCol>
                <a:gridCol w="1154706">
                  <a:extLst>
                    <a:ext uri="{9D8B030D-6E8A-4147-A177-3AD203B41FA5}">
                      <a16:colId xmlns:a16="http://schemas.microsoft.com/office/drawing/2014/main" val="881631832"/>
                    </a:ext>
                  </a:extLst>
                </a:gridCol>
                <a:gridCol w="1039807">
                  <a:extLst>
                    <a:ext uri="{9D8B030D-6E8A-4147-A177-3AD203B41FA5}">
                      <a16:colId xmlns:a16="http://schemas.microsoft.com/office/drawing/2014/main" val="3861538042"/>
                    </a:ext>
                  </a:extLst>
                </a:gridCol>
                <a:gridCol w="1113147">
                  <a:extLst>
                    <a:ext uri="{9D8B030D-6E8A-4147-A177-3AD203B41FA5}">
                      <a16:colId xmlns:a16="http://schemas.microsoft.com/office/drawing/2014/main" val="31740464"/>
                    </a:ext>
                  </a:extLst>
                </a:gridCol>
              </a:tblGrid>
              <a:tr h="749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HR" sz="1200" b="1" dirty="0">
                          <a:solidFill>
                            <a:schemeClr val="tx2"/>
                          </a:solidFill>
                          <a:effectLst/>
                        </a:rPr>
                        <a:t>Naziv detektora</a:t>
                      </a:r>
                      <a:endParaRPr lang="en-HR" sz="12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HR" sz="1200" b="1" dirty="0">
                          <a:solidFill>
                            <a:schemeClr val="tx2"/>
                          </a:solidFill>
                          <a:effectLst/>
                        </a:rPr>
                        <a:t>Broj traženih </a:t>
                      </a:r>
                      <a:r>
                        <a:rPr lang="hr-HR" sz="1200" b="1" dirty="0">
                          <a:solidFill>
                            <a:schemeClr val="tx2"/>
                          </a:solidFill>
                          <a:effectLst/>
                        </a:rPr>
                        <a:t>lica</a:t>
                      </a:r>
                      <a:endParaRPr lang="en-HR" sz="12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 b="1">
                          <a:solidFill>
                            <a:schemeClr val="tx2"/>
                          </a:solidFill>
                          <a:effectLst/>
                        </a:rPr>
                        <a:t>Broj detektiranih lica</a:t>
                      </a:r>
                      <a:endParaRPr lang="en-HR" sz="12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HR" sz="1200" b="1">
                          <a:solidFill>
                            <a:schemeClr val="tx2"/>
                          </a:solidFill>
                          <a:effectLst/>
                        </a:rPr>
                        <a:t>Broj TP detekcija</a:t>
                      </a:r>
                      <a:endParaRPr lang="en-HR" sz="12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HR" sz="1200" b="1">
                          <a:solidFill>
                            <a:schemeClr val="tx2"/>
                          </a:solidFill>
                          <a:effectLst/>
                        </a:rPr>
                        <a:t>Broj FN detekcija</a:t>
                      </a:r>
                      <a:endParaRPr lang="en-HR" sz="120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HR" sz="1200" b="1" dirty="0">
                          <a:solidFill>
                            <a:schemeClr val="tx2"/>
                          </a:solidFill>
                          <a:effectLst/>
                        </a:rPr>
                        <a:t>Broj FP detekcija</a:t>
                      </a:r>
                      <a:endParaRPr lang="en-HR" sz="12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872796763"/>
                  </a:ext>
                </a:extLst>
              </a:tr>
              <a:tr h="4182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Haar Cascade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50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42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40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466395908"/>
                  </a:ext>
                </a:extLst>
              </a:tr>
              <a:tr h="4182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Mediapipe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50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chemeClr val="tx2"/>
                          </a:solidFill>
                          <a:effectLst/>
                        </a:rPr>
                        <a:t>42</a:t>
                      </a:r>
                      <a:endParaRPr lang="en-HR" sz="12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42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321156120"/>
                  </a:ext>
                </a:extLst>
              </a:tr>
              <a:tr h="7493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Single Shot Detector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chemeClr val="tx2"/>
                          </a:solidFill>
                          <a:effectLst/>
                        </a:rPr>
                        <a:t>50</a:t>
                      </a:r>
                      <a:endParaRPr lang="en-HR" sz="12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35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35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chemeClr val="tx2"/>
                          </a:solidFill>
                          <a:effectLst/>
                        </a:rPr>
                        <a:t>15</a:t>
                      </a:r>
                      <a:endParaRPr lang="en-HR" sz="12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  <a:endParaRPr lang="en-HR" sz="12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420870091"/>
                  </a:ext>
                </a:extLst>
              </a:tr>
            </a:tbl>
          </a:graphicData>
        </a:graphic>
      </p:graphicFrame>
      <p:sp>
        <p:nvSpPr>
          <p:cNvPr id="4" name="Google Shape;494;p26">
            <a:extLst>
              <a:ext uri="{FF2B5EF4-FFF2-40B4-BE49-F238E27FC236}">
                <a16:creationId xmlns:a16="http://schemas.microsoft.com/office/drawing/2014/main" id="{3EB8F09C-CFFD-EFE9-90DD-336B351FD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3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Usporedba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brzine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preciznosti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metoda</a:t>
            </a:r>
            <a:endParaRPr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8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4;p26">
            <a:extLst>
              <a:ext uri="{FF2B5EF4-FFF2-40B4-BE49-F238E27FC236}">
                <a16:creationId xmlns:a16="http://schemas.microsoft.com/office/drawing/2014/main" id="{3EB8F09C-CFFD-EFE9-90DD-336B351FD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51822"/>
            <a:ext cx="7704000" cy="839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400" dirty="0">
                <a:latin typeface="Avenir Book" panose="02000503020000020003" pitchFamily="2" charset="0"/>
              </a:rPr>
              <a:t>Hvala na pažnji!</a:t>
            </a:r>
            <a:endParaRPr sz="4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Problem </a:t>
            </a:r>
            <a:r>
              <a:rPr lang="en" dirty="0" err="1">
                <a:latin typeface="Avenir Book" panose="02000503020000020003" pitchFamily="2" charset="0"/>
              </a:rPr>
              <a:t>detekcije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sz="3000" dirty="0">
              <a:latin typeface="Avenir Book" panose="02000503020000020003" pitchFamily="2" charset="0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HR" sz="1600" dirty="0">
                <a:latin typeface="Avenir Book" panose="02000503020000020003" pitchFamily="2" charset="0"/>
                <a:ea typeface="Times New Roman" panose="02020603050405020304" pitchFamily="18" charset="0"/>
              </a:rPr>
              <a:t>R</a:t>
            </a:r>
            <a:r>
              <a:rPr lang="en-HR" sz="16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ačunalna tehnologija usko povezana sa računalnim vidom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Automatsko prepoznavanje na temelju fizičkih karakteristika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Identifikacija osobe</a:t>
            </a:r>
          </a:p>
          <a:p>
            <a:pPr>
              <a:lnSpc>
                <a:spcPct val="150000"/>
              </a:lnSpc>
              <a:buClr>
                <a:schemeClr val="lt2"/>
              </a:buClr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Različiti uvjeti - varijacije u osvjetljenju, izrazu lica…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Preciznost detekcije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Brzina izvođenja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lang="hr-HR" sz="1600" dirty="0">
              <a:solidFill>
                <a:schemeClr val="lt2"/>
              </a:solidFill>
              <a:latin typeface="Avenir Book" panose="02000503020000020003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sz="1600" dirty="0">
              <a:solidFill>
                <a:schemeClr val="lt2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1" y="3231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100" y="333838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751" y="16934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348" y="1393031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1" y="20046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05;p24">
            <a:extLst>
              <a:ext uri="{FF2B5EF4-FFF2-40B4-BE49-F238E27FC236}">
                <a16:creationId xmlns:a16="http://schemas.microsoft.com/office/drawing/2014/main" id="{74BD980A-6CDD-13E7-D3E1-F5B6E83DF3A1}"/>
              </a:ext>
            </a:extLst>
          </p:cNvPr>
          <p:cNvSpPr txBox="1"/>
          <p:nvPr/>
        </p:nvSpPr>
        <p:spPr>
          <a:xfrm>
            <a:off x="720100" y="1782320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405;p24">
            <a:extLst>
              <a:ext uri="{FF2B5EF4-FFF2-40B4-BE49-F238E27FC236}">
                <a16:creationId xmlns:a16="http://schemas.microsoft.com/office/drawing/2014/main" id="{E40F31A3-883C-42C1-0A7E-6D59AA3328E6}"/>
              </a:ext>
            </a:extLst>
          </p:cNvPr>
          <p:cNvSpPr txBox="1"/>
          <p:nvPr/>
        </p:nvSpPr>
        <p:spPr>
          <a:xfrm>
            <a:off x="3044663" y="1753538"/>
            <a:ext cx="3051662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Single Shot Detector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405;p24">
            <a:extLst>
              <a:ext uri="{FF2B5EF4-FFF2-40B4-BE49-F238E27FC236}">
                <a16:creationId xmlns:a16="http://schemas.microsoft.com/office/drawing/2014/main" id="{2F60040E-C15C-C670-BB38-A389E1C6CA7D}"/>
              </a:ext>
            </a:extLst>
          </p:cNvPr>
          <p:cNvSpPr txBox="1"/>
          <p:nvPr/>
        </p:nvSpPr>
        <p:spPr>
          <a:xfrm>
            <a:off x="6233817" y="1753538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3231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50" y="1693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247" y="139303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850" y="2004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05;p24">
            <a:extLst>
              <a:ext uri="{FF2B5EF4-FFF2-40B4-BE49-F238E27FC236}">
                <a16:creationId xmlns:a16="http://schemas.microsoft.com/office/drawing/2014/main" id="{74BD980A-6CDD-13E7-D3E1-F5B6E83DF3A1}"/>
              </a:ext>
            </a:extLst>
          </p:cNvPr>
          <p:cNvSpPr txBox="1"/>
          <p:nvPr/>
        </p:nvSpPr>
        <p:spPr>
          <a:xfrm>
            <a:off x="719999" y="1782319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E3BCD-3712-F5EE-F5EA-5257149D5D7D}"/>
              </a:ext>
            </a:extLst>
          </p:cNvPr>
          <p:cNvSpPr txBox="1"/>
          <p:nvPr/>
        </p:nvSpPr>
        <p:spPr>
          <a:xfrm>
            <a:off x="953628" y="2285456"/>
            <a:ext cx="26252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1. Odabir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Haarovih</a:t>
            </a: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 značajki</a:t>
            </a: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2.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Integralni prikaz slike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hr-HR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3.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AdaBoost</a:t>
            </a: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 algoritam</a:t>
            </a: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4. Kaskadni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klasifikator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pic>
        <p:nvPicPr>
          <p:cNvPr id="10" name="Picture 9" descr="A picture containing square&#10;&#10;Description automatically generated">
            <a:extLst>
              <a:ext uri="{FF2B5EF4-FFF2-40B4-BE49-F238E27FC236}">
                <a16:creationId xmlns:a16="http://schemas.microsoft.com/office/drawing/2014/main" id="{EE8C5342-B2FA-7E58-0E97-ED071B4C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063" y="1910944"/>
            <a:ext cx="2658890" cy="2093654"/>
          </a:xfrm>
          <a:prstGeom prst="rect">
            <a:avLst/>
          </a:prstGeom>
        </p:spPr>
      </p:pic>
      <p:pic>
        <p:nvPicPr>
          <p:cNvPr id="1026" name="Picture 2" descr="The integral image. Left: A simple input of image values. Center: The... |  Download Scientific Diagram">
            <a:extLst>
              <a:ext uri="{FF2B5EF4-FFF2-40B4-BE49-F238E27FC236}">
                <a16:creationId xmlns:a16="http://schemas.microsoft.com/office/drawing/2014/main" id="{13735689-FDFF-3F22-AA54-6CEC7059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52" y="2092246"/>
            <a:ext cx="4912549" cy="15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AdaBoost. Anyone starting to learn Boosting… | by Akash  Desarda | Towards Data Science">
            <a:extLst>
              <a:ext uri="{FF2B5EF4-FFF2-40B4-BE49-F238E27FC236}">
                <a16:creationId xmlns:a16="http://schemas.microsoft.com/office/drawing/2014/main" id="{81721B6D-E3F4-F4DF-3A2B-FEE5F6FA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63" y="1896176"/>
            <a:ext cx="3403092" cy="25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FD5762AF-03D2-56FB-B645-ACD6C49951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888683" y="2125994"/>
            <a:ext cx="50962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1029" name="Picture 5" descr="Diagram&#10;&#10;Description automatically generated">
            <a:extLst>
              <a:ext uri="{FF2B5EF4-FFF2-40B4-BE49-F238E27FC236}">
                <a16:creationId xmlns:a16="http://schemas.microsoft.com/office/drawing/2014/main" id="{2EECE286-1609-EB31-A12F-00137199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6" y="1979917"/>
            <a:ext cx="4912813" cy="21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3231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000" y="312207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50" y="1693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247" y="139303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850" y="2004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405;p24">
            <a:extLst>
              <a:ext uri="{FF2B5EF4-FFF2-40B4-BE49-F238E27FC236}">
                <a16:creationId xmlns:a16="http://schemas.microsoft.com/office/drawing/2014/main" id="{E40F31A3-883C-42C1-0A7E-6D59AA3328E6}"/>
              </a:ext>
            </a:extLst>
          </p:cNvPr>
          <p:cNvSpPr txBox="1"/>
          <p:nvPr/>
        </p:nvSpPr>
        <p:spPr>
          <a:xfrm>
            <a:off x="3044562" y="1753537"/>
            <a:ext cx="3051662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Single Shot Detector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ECF3F-A277-C075-377B-7916DAC4214C}"/>
              </a:ext>
            </a:extLst>
          </p:cNvPr>
          <p:cNvSpPr txBox="1"/>
          <p:nvPr/>
        </p:nvSpPr>
        <p:spPr>
          <a:xfrm>
            <a:off x="2500703" y="2201551"/>
            <a:ext cx="413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</a:rPr>
              <a:t>VGG16 - 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16-slojna </a:t>
            </a:r>
            <a:r>
              <a:rPr lang="hr-HR" dirty="0" err="1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konvolucijska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neuronska mreža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7D331-D2C7-CB95-7262-D65C4CA2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443" y="210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3073" name="Picture 10" descr="Diagram&#10;&#10;Description automatically generated">
            <a:extLst>
              <a:ext uri="{FF2B5EF4-FFF2-40B4-BE49-F238E27FC236}">
                <a16:creationId xmlns:a16="http://schemas.microsoft.com/office/drawing/2014/main" id="{0CF54639-FEF3-F72A-A719-7B64A111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43" y="2201551"/>
            <a:ext cx="4864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100" y="333838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750" y="23324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347" y="160934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0" y="23635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405;p24">
            <a:extLst>
              <a:ext uri="{FF2B5EF4-FFF2-40B4-BE49-F238E27FC236}">
                <a16:creationId xmlns:a16="http://schemas.microsoft.com/office/drawing/2014/main" id="{2F60040E-C15C-C670-BB38-A389E1C6CA7D}"/>
              </a:ext>
            </a:extLst>
          </p:cNvPr>
          <p:cNvSpPr txBox="1"/>
          <p:nvPr/>
        </p:nvSpPr>
        <p:spPr>
          <a:xfrm>
            <a:off x="6233816" y="1969847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ED65E42-3FED-4E57-465B-FEF1ADEE4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3" r="13831"/>
          <a:stretch/>
        </p:blipFill>
        <p:spPr bwMode="auto">
          <a:xfrm>
            <a:off x="309320" y="1969847"/>
            <a:ext cx="3008630" cy="2783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33BFE-837A-E719-8F94-2E65136F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333" y="1969846"/>
            <a:ext cx="93234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4097" name="Picture 31" descr="Deep Face Detection with Mediapipe - Sefik Ilkin Serengil">
            <a:extLst>
              <a:ext uri="{FF2B5EF4-FFF2-40B4-BE49-F238E27FC236}">
                <a16:creationId xmlns:a16="http://schemas.microsoft.com/office/drawing/2014/main" id="{AA583ECE-37D9-E231-A654-34468A6F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r="21288"/>
          <a:stretch>
            <a:fillRect/>
          </a:stretch>
        </p:blipFill>
        <p:spPr bwMode="auto">
          <a:xfrm>
            <a:off x="3423332" y="1969847"/>
            <a:ext cx="2933681" cy="27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51E5C-E8CD-71FB-BCDE-A7407A5343C8}"/>
              </a:ext>
            </a:extLst>
          </p:cNvPr>
          <p:cNvSpPr txBox="1"/>
          <p:nvPr/>
        </p:nvSpPr>
        <p:spPr>
          <a:xfrm>
            <a:off x="6715432" y="2571750"/>
            <a:ext cx="23400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- Python biblioteka</a:t>
            </a:r>
          </a:p>
          <a:p>
            <a:pPr>
              <a:lnSpc>
                <a:spcPct val="150000"/>
              </a:lnSpc>
            </a:pP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-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</a:t>
            </a: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K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oristi ključne točke lica koje pokušava pronaći unutar okvira</a:t>
            </a:r>
          </a:p>
          <a:p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084437" y="295715"/>
            <a:ext cx="5130094" cy="658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Izazovi kod detekcije lica</a:t>
            </a:r>
            <a:endParaRPr sz="2800" dirty="0">
              <a:latin typeface="Avenir Book" panose="02000503020000020003" pitchFamily="2" charset="0"/>
            </a:endParaRPr>
          </a:p>
        </p:txBody>
      </p:sp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19428451"/>
              </p:ext>
            </p:extLst>
          </p:nvPr>
        </p:nvGraphicFramePr>
        <p:xfrm>
          <a:off x="832850" y="1130710"/>
          <a:ext cx="7478250" cy="3474143"/>
        </p:xfrm>
        <a:graphic>
          <a:graphicData uri="http://schemas.openxmlformats.org/drawingml/2006/table">
            <a:tbl>
              <a:tblPr>
                <a:noFill/>
                <a:tableStyleId>{A36BA5C8-D351-4CE0-9472-FC5E8F777E93}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Haar</a:t>
                      </a: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 Cascade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Single Shot Detector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Mediapipe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201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A86189F-959E-BA94-400E-06778574AE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8" y="1907458"/>
            <a:ext cx="2152338" cy="2464921"/>
          </a:xfrm>
          <a:prstGeom prst="rect">
            <a:avLst/>
          </a:prstGeom>
        </p:spPr>
      </p:pic>
      <p:pic>
        <p:nvPicPr>
          <p:cNvPr id="3" name="Picture 2" descr="A collage of a person's face&#10;&#10;Description automatically generated">
            <a:extLst>
              <a:ext uri="{FF2B5EF4-FFF2-40B4-BE49-F238E27FC236}">
                <a16:creationId xmlns:a16="http://schemas.microsoft.com/office/drawing/2014/main" id="{DE0953A8-DAE2-0D76-6F41-DF5D76173B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38" y="1907457"/>
            <a:ext cx="2112074" cy="2464921"/>
          </a:xfrm>
          <a:prstGeom prst="rect">
            <a:avLst/>
          </a:prstGeom>
        </p:spPr>
      </p:pic>
      <p:pic>
        <p:nvPicPr>
          <p:cNvPr id="4" name="Picture 3" descr="A collage of a person's face&#10;&#10;Description automatically generated">
            <a:extLst>
              <a:ext uri="{FF2B5EF4-FFF2-40B4-BE49-F238E27FC236}">
                <a16:creationId xmlns:a16="http://schemas.microsoft.com/office/drawing/2014/main" id="{0D69C0B9-B04D-558F-EA41-33D3B1ABE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1" y="1907458"/>
            <a:ext cx="2062741" cy="246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084437" y="295715"/>
            <a:ext cx="5130094" cy="658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Izazovi kod detekcije lica</a:t>
            </a:r>
            <a:endParaRPr sz="2800" dirty="0">
              <a:latin typeface="Avenir Book" panose="02000503020000020003" pitchFamily="2" charset="0"/>
            </a:endParaRPr>
          </a:p>
        </p:txBody>
      </p:sp>
      <p:graphicFrame>
        <p:nvGraphicFramePr>
          <p:cNvPr id="142" name="Google Shape;142;p19"/>
          <p:cNvGraphicFramePr/>
          <p:nvPr/>
        </p:nvGraphicFramePr>
        <p:xfrm>
          <a:off x="832850" y="1130710"/>
          <a:ext cx="7478250" cy="3474143"/>
        </p:xfrm>
        <a:graphic>
          <a:graphicData uri="http://schemas.openxmlformats.org/drawingml/2006/table">
            <a:tbl>
              <a:tblPr>
                <a:noFill/>
                <a:tableStyleId>{A36BA5C8-D351-4CE0-9472-FC5E8F777E93}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Haar</a:t>
                      </a: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 Cascade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Single Shot Detector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Mediapipe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201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7D4AD680-7A75-B079-E745-816B31E51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0" r="23112"/>
          <a:stretch/>
        </p:blipFill>
        <p:spPr bwMode="auto">
          <a:xfrm>
            <a:off x="945144" y="1909249"/>
            <a:ext cx="2278586" cy="2350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group of people with face paint&#10;&#10;Description automatically generated with low confidence">
            <a:extLst>
              <a:ext uri="{FF2B5EF4-FFF2-40B4-BE49-F238E27FC236}">
                <a16:creationId xmlns:a16="http://schemas.microsoft.com/office/drawing/2014/main" id="{AABEE390-D1F9-89B2-18AC-D67FCB89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3750"/>
          <a:stretch/>
        </p:blipFill>
        <p:spPr bwMode="auto">
          <a:xfrm>
            <a:off x="3514338" y="1925291"/>
            <a:ext cx="2115274" cy="2350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2F1E7F6-EFB0-FD17-CE5F-2F08F619F6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3430"/>
          <a:stretch/>
        </p:blipFill>
        <p:spPr bwMode="auto">
          <a:xfrm>
            <a:off x="5958034" y="1909249"/>
            <a:ext cx="2197757" cy="2350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45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000" y="323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Usporedba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brzine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preciznosti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metoda</a:t>
            </a: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6051288" y="1239133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lt2"/>
                </a:solidFill>
                <a:latin typeface="Avenir Heavy" panose="02000503020000020003" pitchFamily="2" charset="0"/>
                <a:ea typeface="Rajdhani"/>
                <a:cs typeface="Rajdhani"/>
                <a:sym typeface="Rajdhani"/>
              </a:rPr>
              <a:t>PRECIZNOST</a:t>
            </a:r>
            <a:endParaRPr sz="2000" b="1" u="sng" dirty="0">
              <a:solidFill>
                <a:schemeClr val="lt2"/>
              </a:solidFill>
              <a:latin typeface="Avenir Heavy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498" name="Google Shape;498;p26"/>
          <p:cNvSpPr txBox="1"/>
          <p:nvPr/>
        </p:nvSpPr>
        <p:spPr>
          <a:xfrm flipH="1">
            <a:off x="922274" y="1755002"/>
            <a:ext cx="2001663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01" name="Google Shape;501;p26"/>
          <p:cNvSpPr txBox="1"/>
          <p:nvPr/>
        </p:nvSpPr>
        <p:spPr>
          <a:xfrm flipH="1">
            <a:off x="922274" y="2783088"/>
            <a:ext cx="2001663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SSD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04" name="Google Shape;504;p26"/>
          <p:cNvSpPr txBox="1"/>
          <p:nvPr/>
        </p:nvSpPr>
        <p:spPr>
          <a:xfrm flipH="1">
            <a:off x="659736" y="3811174"/>
            <a:ext cx="23391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</a:t>
            </a: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Cascadde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07" name="Google Shape;507;p26"/>
          <p:cNvSpPr txBox="1"/>
          <p:nvPr/>
        </p:nvSpPr>
        <p:spPr>
          <a:xfrm flipH="1">
            <a:off x="6220008" y="1755028"/>
            <a:ext cx="2001663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 flipH="1">
            <a:off x="6220044" y="2781074"/>
            <a:ext cx="12426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SSD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13" name="Google Shape;513;p26"/>
          <p:cNvSpPr txBox="1"/>
          <p:nvPr/>
        </p:nvSpPr>
        <p:spPr>
          <a:xfrm flipH="1">
            <a:off x="6220042" y="3811174"/>
            <a:ext cx="2609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cxnSp>
        <p:nvCxnSpPr>
          <p:cNvPr id="515" name="Google Shape;515;p26"/>
          <p:cNvCxnSpPr>
            <a:cxnSpLocks/>
            <a:stCxn id="498" idx="1"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  <a:stCxn id="495" idx="0"/>
            <a:endCxn id="507" idx="3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  <a:stCxn id="504" idx="1"/>
            <a:endCxn id="495" idx="2"/>
          </p:cNvCxnSpPr>
          <p:nvPr/>
        </p:nvCxnSpPr>
        <p:spPr>
          <a:xfrm flipV="1">
            <a:off x="2998837" y="3794451"/>
            <a:ext cx="1573163" cy="24532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  <a:stCxn id="495" idx="2"/>
            <a:endCxn id="513" idx="3"/>
          </p:cNvCxnSpPr>
          <p:nvPr/>
        </p:nvCxnSpPr>
        <p:spPr>
          <a:xfrm rot="16200000" flipH="1">
            <a:off x="5273360" y="3093091"/>
            <a:ext cx="245323" cy="1648042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cxnSpLocks/>
            <a:stCxn id="501" idx="1"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cxnSpLocks/>
            <a:stCxn id="495" idx="3"/>
            <a:endCxn id="510" idx="3"/>
          </p:cNvCxnSpPr>
          <p:nvPr/>
        </p:nvCxnSpPr>
        <p:spPr>
          <a:xfrm>
            <a:off x="5932664" y="3009276"/>
            <a:ext cx="287380" cy="3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6;p26">
            <a:extLst>
              <a:ext uri="{FF2B5EF4-FFF2-40B4-BE49-F238E27FC236}">
                <a16:creationId xmlns:a16="http://schemas.microsoft.com/office/drawing/2014/main" id="{E5F1B506-3564-1EB5-FA64-9CF619EF8DF3}"/>
              </a:ext>
            </a:extLst>
          </p:cNvPr>
          <p:cNvSpPr txBox="1"/>
          <p:nvPr/>
        </p:nvSpPr>
        <p:spPr>
          <a:xfrm>
            <a:off x="753612" y="1237257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lt2"/>
                </a:solidFill>
                <a:latin typeface="Avenir Heavy" panose="02000503020000020003" pitchFamily="2" charset="0"/>
                <a:ea typeface="Rajdhani"/>
                <a:cs typeface="Rajdhani"/>
                <a:sym typeface="Rajdhani"/>
              </a:rPr>
              <a:t>BRZINA</a:t>
            </a:r>
            <a:endParaRPr sz="2000" b="1" u="sng" dirty="0">
              <a:solidFill>
                <a:schemeClr val="lt2"/>
              </a:solidFill>
              <a:latin typeface="Avenir Heavy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499;p26">
            <a:extLst>
              <a:ext uri="{FF2B5EF4-FFF2-40B4-BE49-F238E27FC236}">
                <a16:creationId xmlns:a16="http://schemas.microsoft.com/office/drawing/2014/main" id="{D0F8F23A-77AA-506D-D42A-F46051A4374B}"/>
              </a:ext>
            </a:extLst>
          </p:cNvPr>
          <p:cNvSpPr txBox="1"/>
          <p:nvPr/>
        </p:nvSpPr>
        <p:spPr>
          <a:xfrm flipH="1">
            <a:off x="922274" y="3108381"/>
            <a:ext cx="2001663" cy="48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rPr>
              <a:t>~6,22 s</a:t>
            </a:r>
            <a:endParaRPr sz="1600" dirty="0">
              <a:solidFill>
                <a:schemeClr val="lt2"/>
              </a:solidFill>
              <a:latin typeface="Avenir Book" panose="02000503020000020003" pitchFamily="2" charset="0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" name="Google Shape;499;p26">
            <a:extLst>
              <a:ext uri="{FF2B5EF4-FFF2-40B4-BE49-F238E27FC236}">
                <a16:creationId xmlns:a16="http://schemas.microsoft.com/office/drawing/2014/main" id="{73C6ECB5-71D2-A933-D19C-E70BADDA9154}"/>
              </a:ext>
            </a:extLst>
          </p:cNvPr>
          <p:cNvSpPr txBox="1"/>
          <p:nvPr/>
        </p:nvSpPr>
        <p:spPr>
          <a:xfrm flipH="1">
            <a:off x="889174" y="2061036"/>
            <a:ext cx="2001663" cy="48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rPr>
              <a:t>~4,78 s</a:t>
            </a:r>
            <a:endParaRPr sz="1600" dirty="0">
              <a:solidFill>
                <a:schemeClr val="lt2"/>
              </a:solidFill>
              <a:latin typeface="Avenir Book" panose="02000503020000020003" pitchFamily="2" charset="0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9" name="Google Shape;499;p26">
            <a:extLst>
              <a:ext uri="{FF2B5EF4-FFF2-40B4-BE49-F238E27FC236}">
                <a16:creationId xmlns:a16="http://schemas.microsoft.com/office/drawing/2014/main" id="{65124572-C0C3-E0D2-215F-A6530635F7D3}"/>
              </a:ext>
            </a:extLst>
          </p:cNvPr>
          <p:cNvSpPr txBox="1"/>
          <p:nvPr/>
        </p:nvSpPr>
        <p:spPr>
          <a:xfrm flipH="1">
            <a:off x="828454" y="4132730"/>
            <a:ext cx="2001663" cy="48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rPr>
              <a:t>~12,5 s</a:t>
            </a:r>
            <a:endParaRPr sz="1600" dirty="0">
              <a:solidFill>
                <a:schemeClr val="lt2"/>
              </a:solidFill>
              <a:latin typeface="Avenir Book" panose="02000503020000020003" pitchFamily="2" charset="0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210</Words>
  <Application>Microsoft Macintosh PowerPoint</Application>
  <PresentationFormat>On-screen Show (16:9)</PresentationFormat>
  <Paragraphs>75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Avenir Book</vt:lpstr>
      <vt:lpstr>Avenir Heavy</vt:lpstr>
      <vt:lpstr>Arial</vt:lpstr>
      <vt:lpstr>Fira Sans Condensed</vt:lpstr>
      <vt:lpstr>Times New Roman</vt:lpstr>
      <vt:lpstr>Anaheim</vt:lpstr>
      <vt:lpstr>Rajdhani</vt:lpstr>
      <vt:lpstr>Fira Sans Condensed Light</vt:lpstr>
      <vt:lpstr>Avenir Medium</vt:lpstr>
      <vt:lpstr>Roboto Condensed Light</vt:lpstr>
      <vt:lpstr>AI Tech Agency Infographics by Slidesgo</vt:lpstr>
      <vt:lpstr>DETEKCIJA LICA RAZLIČITIM METODAMA</vt:lpstr>
      <vt:lpstr>Problem detekcije lica</vt:lpstr>
      <vt:lpstr>Korištene metode za detekciju lica</vt:lpstr>
      <vt:lpstr>Korištene metode za detekciju lica</vt:lpstr>
      <vt:lpstr>Korištene metode za detekciju lica</vt:lpstr>
      <vt:lpstr>Korištene metode za detekciju lica</vt:lpstr>
      <vt:lpstr>Izazovi kod detekcije lica</vt:lpstr>
      <vt:lpstr>Izazovi kod detekcije lica</vt:lpstr>
      <vt:lpstr>Usporedba brzine I preciznosti metoda</vt:lpstr>
      <vt:lpstr>Usporedba brzine I preciznosti metoda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USPOREDBA ALGORITAMA ZA DETEKCIJU  LICA</dc:title>
  <cp:lastModifiedBy>Karla Fehir</cp:lastModifiedBy>
  <cp:revision>12</cp:revision>
  <dcterms:modified xsi:type="dcterms:W3CDTF">2023-02-24T07:04:41Z</dcterms:modified>
</cp:coreProperties>
</file>